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1" r:id="rId6"/>
    <p:sldId id="300" r:id="rId7"/>
    <p:sldId id="315" r:id="rId8"/>
    <p:sldId id="317" r:id="rId9"/>
    <p:sldId id="316" r:id="rId10"/>
    <p:sldId id="301" r:id="rId11"/>
    <p:sldId id="307" r:id="rId12"/>
    <p:sldId id="318" r:id="rId13"/>
    <p:sldId id="319" r:id="rId14"/>
    <p:sldId id="320" r:id="rId15"/>
    <p:sldId id="304" r:id="rId16"/>
    <p:sldId id="309" r:id="rId17"/>
    <p:sldId id="310" r:id="rId18"/>
    <p:sldId id="311" r:id="rId19"/>
    <p:sldId id="312" r:id="rId20"/>
    <p:sldId id="313" r:id="rId21"/>
    <p:sldId id="314" r:id="rId22"/>
    <p:sldId id="30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D4D6DC"/>
    <a:srgbClr val="D1D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DB5CD-A1E6-46BE-9B41-14D208DFD6B9}" v="81" dt="2026-01-30T17:18:58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3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5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11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3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5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9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2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F1C3-73EC-46E1-903F-44DB460A4323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9FCE-3EBF-4B94-97A4-1AE098A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8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ilding&#10;&#10;AI-generated content may be incorrect.">
            <a:extLst>
              <a:ext uri="{FF2B5EF4-FFF2-40B4-BE49-F238E27FC236}">
                <a16:creationId xmlns:a16="http://schemas.microsoft.com/office/drawing/2014/main" id="{578533E6-77C2-A29F-B977-E6AC8849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321"/>
            <a:ext cx="9144000" cy="5069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36BB4F-1771-691A-3766-757E3243A759}"/>
              </a:ext>
            </a:extLst>
          </p:cNvPr>
          <p:cNvSpPr/>
          <p:nvPr/>
        </p:nvSpPr>
        <p:spPr>
          <a:xfrm>
            <a:off x="1119622" y="2030870"/>
            <a:ext cx="7009688" cy="2628147"/>
          </a:xfrm>
          <a:prstGeom prst="rect">
            <a:avLst/>
          </a:pr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2C6070-A165-AD82-6C3E-E6FD9A99E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265" y="215114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Montserrat" panose="00000500000000000000" pitchFamily="50" charset="0"/>
              </a:defRPr>
            </a:lvl1pPr>
          </a:lstStyle>
          <a:p>
            <a:r>
              <a:rPr lang="en-GB"/>
              <a:t>High-quality new homes for Blackheath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ACFE574-4882-BA1C-0BDC-45A238BDC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307667" y="-13509"/>
            <a:ext cx="2836334" cy="14923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05EB006-6900-A55E-FC1F-B6597F3E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070312"/>
            <a:ext cx="3397754" cy="17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F312A-5EB7-1DF6-5705-2EA34A69B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building&#10;&#10;AI-generated content may be incorrect.">
            <a:extLst>
              <a:ext uri="{FF2B5EF4-FFF2-40B4-BE49-F238E27FC236}">
                <a16:creationId xmlns:a16="http://schemas.microsoft.com/office/drawing/2014/main" id="{BD436D6D-F824-41B0-1005-E58DAE54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708"/>
            <a:ext cx="9144000" cy="20925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C2E80B-D653-C612-29ED-D48F679C6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Elevation sketches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EC788A4-7256-84CE-3C34-E3083D8A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8C7BB9B-D42E-C542-5296-6740276A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556AC-64CC-90F9-CEB4-78B819F0A748}"/>
              </a:ext>
            </a:extLst>
          </p:cNvPr>
          <p:cNvSpPr txBox="1"/>
          <p:nvPr/>
        </p:nvSpPr>
        <p:spPr>
          <a:xfrm>
            <a:off x="1041399" y="4771606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elevation sketches of proposed apartments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FB3E7-8727-4A76-A633-6FAEA9AE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EF912-BC39-3322-7FC8-3BD4135F5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Elevation sketches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C7457F-91D8-0331-C69E-99B7DFC9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5D39CA0-3EC6-060C-C1F7-F4DAC52A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9" name="Picture 8" descr="A drawing of a building&#10;&#10;AI-generated content may be incorrect.">
            <a:extLst>
              <a:ext uri="{FF2B5EF4-FFF2-40B4-BE49-F238E27FC236}">
                <a16:creationId xmlns:a16="http://schemas.microsoft.com/office/drawing/2014/main" id="{E1C7F801-F625-2612-E9E9-9FAB41636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970" y="1404650"/>
            <a:ext cx="7182668" cy="3773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2FA230-9D2E-936D-B591-7ED5F2381091}"/>
              </a:ext>
            </a:extLst>
          </p:cNvPr>
          <p:cNvSpPr txBox="1"/>
          <p:nvPr/>
        </p:nvSpPr>
        <p:spPr>
          <a:xfrm>
            <a:off x="2654299" y="5377437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elevation sketches of proposed apartments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8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470F6-DC7A-1C0D-7B6C-AE1C6FCE4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585DE2-6136-09EF-373E-0F77902E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59455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 sz="4000"/>
              <a:t>Proposed green spaces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76AC01-4E9F-A43B-21F4-886016CF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7CA994C-7144-3AEB-DD15-59FA442B1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7170" name="Picture 2" descr="Private and public amenity spaces">
            <a:extLst>
              <a:ext uri="{FF2B5EF4-FFF2-40B4-BE49-F238E27FC236}">
                <a16:creationId xmlns:a16="http://schemas.microsoft.com/office/drawing/2014/main" id="{6FC2E269-5760-67E3-0DD9-3AC3496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1" y="1251761"/>
            <a:ext cx="8204097" cy="45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5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08D44-299B-828A-3FFE-196DE7CF7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A61D57-A525-751F-5378-FA1AA1ECA7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59455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 sz="4000"/>
              <a:t>Proposed green spaces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A4311A-00B0-255F-E673-AD3C7F2A5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F527FB9-0C28-4280-36FC-6C6696AC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8194" name="Picture 2" descr="Private and public amenity spaces">
            <a:extLst>
              <a:ext uri="{FF2B5EF4-FFF2-40B4-BE49-F238E27FC236}">
                <a16:creationId xmlns:a16="http://schemas.microsoft.com/office/drawing/2014/main" id="{EFA85697-B21D-79AB-B86B-78053B8E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8" y="1141136"/>
            <a:ext cx="8280297" cy="45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7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5CBA8-543F-802C-7FE1-AD686E887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20B59D-12D3-4643-3682-875252CD2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59455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 sz="4000"/>
              <a:t>Proposed green spaces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768BDD9-35A4-D0EB-B865-F82A8C824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63F57F5-77A3-4825-1696-5A2159393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9218" name="Picture 2" descr="Private and public amenity spaces">
            <a:extLst>
              <a:ext uri="{FF2B5EF4-FFF2-40B4-BE49-F238E27FC236}">
                <a16:creationId xmlns:a16="http://schemas.microsoft.com/office/drawing/2014/main" id="{35A07DC3-5F4F-3DBC-60D3-B1C52B70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1" y="1152921"/>
            <a:ext cx="8237644" cy="45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23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0A72-42BC-E2A3-1C74-7DB487B3E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7C65DF-CCC6-17B9-264B-2BA7901DBD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59455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 sz="4000"/>
              <a:t>Proposed green spaces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B4E85EE-EFA9-9F7F-EDFF-74FC3FF26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A90DDA5-8AD6-BE97-78D5-F76B2EFA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10242" name="Picture 2" descr="Private and public amenity spaces">
            <a:extLst>
              <a:ext uri="{FF2B5EF4-FFF2-40B4-BE49-F238E27FC236}">
                <a16:creationId xmlns:a16="http://schemas.microsoft.com/office/drawing/2014/main" id="{CC5E4D13-6B69-1415-4C6E-A86AD5E3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" y="1244600"/>
            <a:ext cx="8247698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6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B35C1-7F9E-6B25-BBBF-12A5BC2B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6EE8E2C-277A-266E-D42C-B604464F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59455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 sz="4000"/>
              <a:t>Proposed green spaces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218904-9EE7-D1E8-C9E9-00C32A917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BA1354D-3885-74EE-3B14-68A6AC7A0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11266" name="Picture 2" descr="Private and public amenity spaces">
            <a:extLst>
              <a:ext uri="{FF2B5EF4-FFF2-40B4-BE49-F238E27FC236}">
                <a16:creationId xmlns:a16="http://schemas.microsoft.com/office/drawing/2014/main" id="{60AAA99A-EB95-820B-C3FE-777CF38E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8" y="1200407"/>
            <a:ext cx="8281704" cy="457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8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CE42C-1314-7BEA-EA66-2473453E3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7DA384-63B2-EB43-0738-062708C6B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59455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 sz="4000"/>
              <a:t>Proposed green spaces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8F5510-F5D8-55F3-3923-A0E18E9B4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A5FDD31-7B0E-1491-847F-BA6D3E0D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12290" name="Picture 2" descr="Private and public amenity spaces">
            <a:extLst>
              <a:ext uri="{FF2B5EF4-FFF2-40B4-BE49-F238E27FC236}">
                <a16:creationId xmlns:a16="http://schemas.microsoft.com/office/drawing/2014/main" id="{F6220016-B8C5-BD4A-489E-FCE5D0E3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" y="1219842"/>
            <a:ext cx="8246533" cy="455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0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057EE-7798-B106-07B0-ADED044E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480E4F-EF0B-1449-D18F-C23C8D68C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59455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 sz="4000"/>
              <a:t>Proposed green spaces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8B2A65-0F84-4BB9-FBD0-5BE37C879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403DED3-B4C0-4E23-714B-37A168E34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13314" name="Picture 2" descr="Private and public amenity spaces">
            <a:extLst>
              <a:ext uri="{FF2B5EF4-FFF2-40B4-BE49-F238E27FC236}">
                <a16:creationId xmlns:a16="http://schemas.microsoft.com/office/drawing/2014/main" id="{0ED49F49-CF80-9B05-3B69-1F2A691A3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2406"/>
          <a:stretch>
            <a:fillRect/>
          </a:stretch>
        </p:blipFill>
        <p:spPr bwMode="auto">
          <a:xfrm>
            <a:off x="1160654" y="984744"/>
            <a:ext cx="7133908" cy="52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7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92656-90FB-4CFA-0922-3979764D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435611-7FC3-6596-6240-48FD8BE43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Benefits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4E3CF73-4462-D113-0126-7CB1089D1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F49EBE1-B3FA-7FA5-4E1D-3A4085D49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180D6251-C7AC-5DE8-4BE6-F9FE22A3F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456954"/>
            <a:ext cx="8231632" cy="402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67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F7A1B-421C-936F-B25D-9B9296BE1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611AD0-0962-509F-5CE5-C5886D4A8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The site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D142F6-B9D9-46DE-3C6C-17534E0ED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E68C0C9-CCDF-8433-62ED-00835E2D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2050" name="Picture 2" descr="Aerial view of the site">
            <a:extLst>
              <a:ext uri="{FF2B5EF4-FFF2-40B4-BE49-F238E27FC236}">
                <a16:creationId xmlns:a16="http://schemas.microsoft.com/office/drawing/2014/main" id="{EA8E7DD7-7A17-2C89-B578-B81C7087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" y="1243977"/>
            <a:ext cx="7738532" cy="47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B0C29D-4D1B-56CE-5A29-0159C32AFB97}"/>
              </a:ext>
            </a:extLst>
          </p:cNvPr>
          <p:cNvSpPr txBox="1"/>
          <p:nvPr/>
        </p:nvSpPr>
        <p:spPr>
          <a:xfrm>
            <a:off x="2023533" y="6062133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Aerial view of the site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45ECF6D-B6FC-08EE-EDF6-118B3EB55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ED2E67C-F38D-F0F7-1FE9-973CF1F62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746247" y="-13509"/>
            <a:ext cx="3397754" cy="178768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F396EC0-1F58-63B9-14E7-80CC66EF7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0312"/>
            <a:ext cx="3397754" cy="1787688"/>
          </a:xfrm>
          <a:prstGeom prst="rect">
            <a:avLst/>
          </a:prstGeom>
        </p:spPr>
      </p:pic>
      <p:pic>
        <p:nvPicPr>
          <p:cNvPr id="6" name="Picture 5" descr="A blue note with white text on it&#10;&#10;Description automatically generated">
            <a:extLst>
              <a:ext uri="{FF2B5EF4-FFF2-40B4-BE49-F238E27FC236}">
                <a16:creationId xmlns:a16="http://schemas.microsoft.com/office/drawing/2014/main" id="{8FC1747F-4D17-DE68-3A46-E8BBEB6EC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93" y="4140000"/>
            <a:ext cx="1420884" cy="1562974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0B678029-1AA6-BB59-B189-0F0F6DC7D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69" y="5871300"/>
            <a:ext cx="2947357" cy="483981"/>
          </a:xfrm>
          <a:prstGeom prst="rect">
            <a:avLst/>
          </a:prstGeom>
        </p:spPr>
      </p:pic>
      <p:pic>
        <p:nvPicPr>
          <p:cNvPr id="15362" name="Picture 2" descr="Hook Mason Architects logo">
            <a:extLst>
              <a:ext uri="{FF2B5EF4-FFF2-40B4-BE49-F238E27FC236}">
                <a16:creationId xmlns:a16="http://schemas.microsoft.com/office/drawing/2014/main" id="{1995B2CA-124A-3D30-3983-2C2B7D6E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4" y="2736288"/>
            <a:ext cx="2607733" cy="8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olfe Judd logo">
            <a:extLst>
              <a:ext uri="{FF2B5EF4-FFF2-40B4-BE49-F238E27FC236}">
                <a16:creationId xmlns:a16="http://schemas.microsoft.com/office/drawing/2014/main" id="{9D395ACB-72AF-E590-0F29-C561AD13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04" y="2537397"/>
            <a:ext cx="2613871" cy="14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8076C-8DA6-29EB-B8F3-9E009FFDC286}"/>
              </a:ext>
            </a:extLst>
          </p:cNvPr>
          <p:cNvSpPr txBox="1"/>
          <p:nvPr/>
        </p:nvSpPr>
        <p:spPr>
          <a:xfrm>
            <a:off x="3233680" y="3019702"/>
            <a:ext cx="2518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err="1"/>
              <a:t>Derreb</a:t>
            </a:r>
            <a:r>
              <a:rPr lang="en-GB" sz="2200" b="1"/>
              <a:t> Limited</a:t>
            </a:r>
          </a:p>
        </p:txBody>
      </p:sp>
    </p:spTree>
    <p:extLst>
      <p:ext uri="{BB962C8B-B14F-4D97-AF65-F5344CB8AC3E}">
        <p14:creationId xmlns:p14="http://schemas.microsoft.com/office/powerpoint/2010/main" val="197878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1D999-DEA5-129F-3E73-84E7E9ED1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C47C1C-99AB-FC29-4D66-288032F44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The site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64D0FE-0A7D-E101-8A22-4D3313C1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21D6443-B5BD-33AD-1821-9902360C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pic>
        <p:nvPicPr>
          <p:cNvPr id="3074" name="Picture 2" descr="Aerial view of the site">
            <a:extLst>
              <a:ext uri="{FF2B5EF4-FFF2-40B4-BE49-F238E27FC236}">
                <a16:creationId xmlns:a16="http://schemas.microsoft.com/office/drawing/2014/main" id="{D848283A-48D7-976D-8F82-A928D55F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1243977"/>
            <a:ext cx="7941732" cy="48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3342D6-948A-190C-5AF8-53208E83B884}"/>
              </a:ext>
            </a:extLst>
          </p:cNvPr>
          <p:cNvSpPr txBox="1"/>
          <p:nvPr/>
        </p:nvSpPr>
        <p:spPr>
          <a:xfrm>
            <a:off x="2023533" y="6091801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Aerial view of the site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4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9AA48-F8D4-7B01-97C9-124516F46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20B83DD4-E466-FA78-79B0-70D126B6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20" y="1077878"/>
            <a:ext cx="7017066" cy="53320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4D983E-0E50-3DCD-1753-2AA27221C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Proposed site overview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7867992-035B-B2D2-0F0A-8C50BC9D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FE9F63D-1081-5031-63FA-54DDBC096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2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580EE-F6E4-BACA-7470-7BAC9C91C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C81AB3-DB91-2FBA-7FEC-A3E0F97E1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Emerging layout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2E90908-61D8-8E52-58B7-B9D83EAB9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C17D938-1981-5B1E-A644-40A09F5F6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F8D607-D32D-EA2E-228F-259CE19312AA}"/>
              </a:ext>
            </a:extLst>
          </p:cNvPr>
          <p:cNvSpPr txBox="1"/>
          <p:nvPr/>
        </p:nvSpPr>
        <p:spPr>
          <a:xfrm>
            <a:off x="7357432" y="5943093"/>
            <a:ext cx="1896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plan of proposed layout </a:t>
            </a:r>
          </a:p>
          <a:p>
            <a:endParaRPr lang="en-GB"/>
          </a:p>
        </p:txBody>
      </p:sp>
      <p:pic>
        <p:nvPicPr>
          <p:cNvPr id="6148" name="Picture 4" descr="Proposed plan">
            <a:extLst>
              <a:ext uri="{FF2B5EF4-FFF2-40B4-BE49-F238E27FC236}">
                <a16:creationId xmlns:a16="http://schemas.microsoft.com/office/drawing/2014/main" id="{D7AF2856-6417-5131-A017-9E088493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3" y="1077878"/>
            <a:ext cx="4710113" cy="56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5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B49CE-EC0E-57B8-EAB0-CC50F594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a residential area&#10;&#10;AI-generated content may be incorrect.">
            <a:extLst>
              <a:ext uri="{FF2B5EF4-FFF2-40B4-BE49-F238E27FC236}">
                <a16:creationId xmlns:a16="http://schemas.microsoft.com/office/drawing/2014/main" id="{1B534991-7150-4652-E1ED-3B95275E7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b="29867"/>
          <a:stretch>
            <a:fillRect/>
          </a:stretch>
        </p:blipFill>
        <p:spPr>
          <a:xfrm>
            <a:off x="1168993" y="938800"/>
            <a:ext cx="6806014" cy="567135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4527F94-F327-01E6-7425-B6B2FE90C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355" y="0"/>
            <a:ext cx="7532615" cy="925289"/>
          </a:xfrm>
        </p:spPr>
        <p:txBody>
          <a:bodyPr>
            <a:normAutofit fontScale="90000"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Access &amp; parking provision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BDDF4E-469E-2F59-8FA0-07C23BF42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373367" y="-13510"/>
            <a:ext cx="2770632" cy="145773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28AD8A5-ECD4-F8FB-4444-436FDE446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0CF4E-CC2E-7809-D218-29D375407714}"/>
              </a:ext>
            </a:extLst>
          </p:cNvPr>
          <p:cNvSpPr txBox="1"/>
          <p:nvPr/>
        </p:nvSpPr>
        <p:spPr>
          <a:xfrm>
            <a:off x="7357432" y="5943093"/>
            <a:ext cx="1896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accessibility plan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96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9817-649F-3E3F-6D8E-60019056A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459F3E-CD0F-7394-B7A1-91CE3CC71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Emerging proposals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D03EB4-7F73-E709-1881-9F451067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9627E3D-5EAF-604B-E178-6C2A8BFCA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014234-B549-65C7-22AA-910F17CB9D11}"/>
              </a:ext>
            </a:extLst>
          </p:cNvPr>
          <p:cNvSpPr txBox="1"/>
          <p:nvPr/>
        </p:nvSpPr>
        <p:spPr>
          <a:xfrm>
            <a:off x="1354669" y="5814802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Image of proposed houses </a:t>
            </a:r>
          </a:p>
          <a:p>
            <a:endParaRPr lang="en-GB"/>
          </a:p>
        </p:txBody>
      </p:sp>
      <p:pic>
        <p:nvPicPr>
          <p:cNvPr id="4098" name="Picture 2" descr="Houses">
            <a:extLst>
              <a:ext uri="{FF2B5EF4-FFF2-40B4-BE49-F238E27FC236}">
                <a16:creationId xmlns:a16="http://schemas.microsoft.com/office/drawing/2014/main" id="{E70A2C22-87AA-9E6D-5462-377CA85A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1240477"/>
            <a:ext cx="8119533" cy="453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96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E805D-099A-C52F-E57E-745DFC6B2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3E2227-EB75-E696-27D9-F3DBAA35D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/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Emerging proposals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AE15670-AA5E-E01D-23FD-716D91243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F4866AC-A28D-33BA-41C0-7D03BA74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80058-92FE-403E-B7A9-42B3C5A775B4}"/>
              </a:ext>
            </a:extLst>
          </p:cNvPr>
          <p:cNvSpPr txBox="1"/>
          <p:nvPr/>
        </p:nvSpPr>
        <p:spPr>
          <a:xfrm>
            <a:off x="1151469" y="5729848"/>
            <a:ext cx="487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>
                <a:latin typeface="Montserrat" panose="00000500000000000000" pitchFamily="2" charset="0"/>
              </a:rPr>
              <a:t>Above: Image of proposed apartments </a:t>
            </a:r>
          </a:p>
          <a:p>
            <a:endParaRPr lang="en-GB"/>
          </a:p>
        </p:txBody>
      </p:sp>
      <p:pic>
        <p:nvPicPr>
          <p:cNvPr id="5122" name="Picture 2" descr="Apartments">
            <a:extLst>
              <a:ext uri="{FF2B5EF4-FFF2-40B4-BE49-F238E27FC236}">
                <a16:creationId xmlns:a16="http://schemas.microsoft.com/office/drawing/2014/main" id="{E6FA175F-EA86-BFF4-4357-9D9A6806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1" y="1182986"/>
            <a:ext cx="8102497" cy="45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AC4D6-4D06-53F6-513D-279A47C6E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C12FE322-7D28-C5D6-7B23-35F0B121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77" y="882864"/>
            <a:ext cx="7138867" cy="57237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6A62E9-DD4E-50CD-7D28-63FD164D0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097" y="152589"/>
            <a:ext cx="7242027" cy="925289"/>
          </a:xfrm>
        </p:spPr>
        <p:txBody>
          <a:bodyPr>
            <a:normAutofit/>
          </a:bodyPr>
          <a:lstStyle>
            <a:lvl1pPr>
              <a:defRPr b="1">
                <a:latin typeface="Montserrat" panose="00000500000000000000" pitchFamily="50" charset="0"/>
              </a:defRPr>
            </a:lvl1pPr>
          </a:lstStyle>
          <a:p>
            <a:pPr algn="ctr"/>
            <a:r>
              <a:rPr lang="en-US"/>
              <a:t>Architectural approach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21C88-D1F7-1DAB-BAF7-958CE49EE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18199" y="-13509"/>
            <a:ext cx="3225801" cy="169721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A5F4290-0B53-B8CE-F358-683AEF64C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325604"/>
            <a:ext cx="2912533" cy="15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41 Sutton Presentation 28 April" id="{23CD7B23-C327-4E77-BA94-F6E07D27C9AC}" vid="{BA5C204B-6C0E-47EA-B30B-D870FC04D11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28163-4057-42a0-ba81-27c96af1e2bb" xsi:nil="true"/>
    <lcf76f155ced4ddcb4097134ff3c332f xmlns="9a732317-61f1-4bc6-8820-1f55e5617529">
      <Terms xmlns="http://schemas.microsoft.com/office/infopath/2007/PartnerControls"/>
    </lcf76f155ced4ddcb4097134ff3c332f>
    <SharedWithUsers xmlns="b4228163-4057-42a0-ba81-27c96af1e2bb">
      <UserInfo>
        <DisplayName>John Muldoon</DisplayName>
        <AccountId>23</AccountId>
        <AccountType/>
      </UserInfo>
      <UserInfo>
        <DisplayName>Matt Harmer</DisplayName>
        <AccountId>25</AccountId>
        <AccountType/>
      </UserInfo>
      <UserInfo>
        <DisplayName>Amaar Lone</DisplayName>
        <AccountId>23688</AccountId>
        <AccountType/>
      </UserInfo>
    </SharedWithUsers>
    <_x0031_ xmlns="9a732317-61f1-4bc6-8820-1f55e56175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6012B0F799C4D823570C97EEADCDE" ma:contentTypeVersion="20" ma:contentTypeDescription="Create a new document." ma:contentTypeScope="" ma:versionID="fed533c9257bbb38ef18b1029dfc20ca">
  <xsd:schema xmlns:xsd="http://www.w3.org/2001/XMLSchema" xmlns:xs="http://www.w3.org/2001/XMLSchema" xmlns:p="http://schemas.microsoft.com/office/2006/metadata/properties" xmlns:ns2="9a732317-61f1-4bc6-8820-1f55e5617529" xmlns:ns3="b4228163-4057-42a0-ba81-27c96af1e2bb" targetNamespace="http://schemas.microsoft.com/office/2006/metadata/properties" ma:root="true" ma:fieldsID="d69b95a07b65c7e34c4cf424383dacf8" ns2:_="" ns3:_="">
    <xsd:import namespace="9a732317-61f1-4bc6-8820-1f55e5617529"/>
    <xsd:import namespace="b4228163-4057-42a0-ba81-27c96af1e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x0031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32317-61f1-4bc6-8820-1f55e5617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68792a7-1b82-476b-b24f-65cc4faa1a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0031_" ma:index="26" nillable="true" ma:displayName="1" ma:format="Dropdown" ma:internalName="_x0031_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28163-4057-42a0-ba81-27c96af1e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97200c-2029-4228-ae0c-cf172ee626d1}" ma:internalName="TaxCatchAll" ma:showField="CatchAllData" ma:web="b4228163-4057-42a0-ba81-27c96af1e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244A34-4E09-4AB9-BA12-815B2A08CB40}">
  <ds:schemaRefs>
    <ds:schemaRef ds:uri="9a732317-61f1-4bc6-8820-1f55e5617529"/>
    <ds:schemaRef ds:uri="b4228163-4057-42a0-ba81-27c96af1e2b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6A940B-ECB5-45CE-8CA8-5091738B0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2F4D14-C13D-4ECA-B1B3-6AAA1AD02486}">
  <ds:schemaRefs>
    <ds:schemaRef ds:uri="9a732317-61f1-4bc6-8820-1f55e5617529"/>
    <ds:schemaRef ds:uri="b4228163-4057-42a0-ba81-27c96af1e2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communityUK presentation template</Template>
  <TotalTime>0</TotalTime>
  <Words>104</Words>
  <Application>Microsoft Office PowerPoint</Application>
  <PresentationFormat>On-screen Show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Office Theme</vt:lpstr>
      <vt:lpstr>High-quality new homes for Blackheath</vt:lpstr>
      <vt:lpstr>The site</vt:lpstr>
      <vt:lpstr>The site</vt:lpstr>
      <vt:lpstr>Proposed site overview </vt:lpstr>
      <vt:lpstr>Emerging layout </vt:lpstr>
      <vt:lpstr>Access &amp; parking provision </vt:lpstr>
      <vt:lpstr>Emerging proposals </vt:lpstr>
      <vt:lpstr>Emerging proposals </vt:lpstr>
      <vt:lpstr>Architectural approach </vt:lpstr>
      <vt:lpstr>Elevation sketches</vt:lpstr>
      <vt:lpstr>Elevation sketches</vt:lpstr>
      <vt:lpstr>Proposed green spaces</vt:lpstr>
      <vt:lpstr>Proposed green spaces</vt:lpstr>
      <vt:lpstr>Proposed green spaces</vt:lpstr>
      <vt:lpstr>Proposed green spaces</vt:lpstr>
      <vt:lpstr>Proposed green spaces</vt:lpstr>
      <vt:lpstr>Proposed green spaces</vt:lpstr>
      <vt:lpstr>Proposed green spaces</vt:lpstr>
      <vt:lpstr>Benefits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Drakesmith</dc:creator>
  <cp:lastModifiedBy>Richard Patient</cp:lastModifiedBy>
  <cp:revision>1</cp:revision>
  <dcterms:created xsi:type="dcterms:W3CDTF">2026-01-30T16:06:49Z</dcterms:created>
  <dcterms:modified xsi:type="dcterms:W3CDTF">2026-02-12T18:51:28Z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0x01010055F6012B0F799C4D823570C97EEADCDE</vt:lpwstr>
  </property>
  <property fmtid="{D5CDD505-2E9C-101B-9397-08002B2CF9AE}" pid="3" name="MediaServiceImageTags">
    <vt:lpwstr/>
  </property>
</Properties>
</file>